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355" r:id="rId2"/>
    <p:sldId id="411" r:id="rId3"/>
    <p:sldId id="301" r:id="rId4"/>
    <p:sldId id="304" r:id="rId5"/>
    <p:sldId id="305" r:id="rId6"/>
    <p:sldId id="302" r:id="rId7"/>
    <p:sldId id="262" r:id="rId8"/>
    <p:sldId id="260" r:id="rId9"/>
    <p:sldId id="303" r:id="rId10"/>
    <p:sldId id="261" r:id="rId11"/>
    <p:sldId id="307" r:id="rId12"/>
    <p:sldId id="306" r:id="rId13"/>
    <p:sldId id="263" r:id="rId14"/>
    <p:sldId id="264" r:id="rId15"/>
    <p:sldId id="308" r:id="rId16"/>
    <p:sldId id="309" r:id="rId17"/>
    <p:sldId id="350" r:id="rId18"/>
    <p:sldId id="351" r:id="rId19"/>
    <p:sldId id="310" r:id="rId20"/>
    <p:sldId id="311" r:id="rId21"/>
    <p:sldId id="312" r:id="rId22"/>
    <p:sldId id="313" r:id="rId23"/>
    <p:sldId id="358" r:id="rId24"/>
    <p:sldId id="360" r:id="rId25"/>
    <p:sldId id="361" r:id="rId26"/>
    <p:sldId id="362" r:id="rId27"/>
    <p:sldId id="396" r:id="rId28"/>
    <p:sldId id="414" r:id="rId29"/>
    <p:sldId id="407" r:id="rId30"/>
    <p:sldId id="292" r:id="rId31"/>
    <p:sldId id="413" r:id="rId32"/>
    <p:sldId id="406" r:id="rId33"/>
    <p:sldId id="300" r:id="rId34"/>
    <p:sldId id="298" r:id="rId35"/>
    <p:sldId id="284" r:id="rId36"/>
    <p:sldId id="295" r:id="rId37"/>
    <p:sldId id="293" r:id="rId38"/>
    <p:sldId id="299" r:id="rId39"/>
    <p:sldId id="283" r:id="rId40"/>
    <p:sldId id="297" r:id="rId41"/>
    <p:sldId id="296" r:id="rId42"/>
    <p:sldId id="294" r:id="rId43"/>
    <p:sldId id="285" r:id="rId44"/>
    <p:sldId id="363" r:id="rId45"/>
    <p:sldId id="364" r:id="rId46"/>
    <p:sldId id="420" r:id="rId47"/>
    <p:sldId id="408" r:id="rId48"/>
    <p:sldId id="286" r:id="rId49"/>
    <p:sldId id="415" r:id="rId50"/>
    <p:sldId id="265" r:id="rId51"/>
    <p:sldId id="281" r:id="rId52"/>
    <p:sldId id="257" r:id="rId53"/>
    <p:sldId id="280" r:id="rId54"/>
    <p:sldId id="279" r:id="rId55"/>
    <p:sldId id="258" r:id="rId56"/>
    <p:sldId id="357" r:id="rId57"/>
    <p:sldId id="278" r:id="rId58"/>
    <p:sldId id="259" r:id="rId59"/>
    <p:sldId id="349" r:id="rId60"/>
    <p:sldId id="346" r:id="rId61"/>
    <p:sldId id="287" r:id="rId62"/>
    <p:sldId id="277" r:id="rId63"/>
    <p:sldId id="276" r:id="rId64"/>
    <p:sldId id="347" r:id="rId65"/>
    <p:sldId id="275" r:id="rId66"/>
    <p:sldId id="274" r:id="rId67"/>
    <p:sldId id="348" r:id="rId68"/>
    <p:sldId id="291" r:id="rId69"/>
    <p:sldId id="290" r:id="rId70"/>
    <p:sldId id="289" r:id="rId71"/>
    <p:sldId id="288" r:id="rId72"/>
    <p:sldId id="282" r:id="rId73"/>
    <p:sldId id="368" r:id="rId74"/>
    <p:sldId id="369" r:id="rId75"/>
    <p:sldId id="370" r:id="rId76"/>
    <p:sldId id="371" r:id="rId77"/>
    <p:sldId id="401" r:id="rId78"/>
    <p:sldId id="419" r:id="rId79"/>
    <p:sldId id="409" r:id="rId80"/>
    <p:sldId id="266" r:id="rId81"/>
    <p:sldId id="416" r:id="rId82"/>
    <p:sldId id="380" r:id="rId83"/>
    <p:sldId id="382" r:id="rId84"/>
    <p:sldId id="389" r:id="rId85"/>
    <p:sldId id="273" r:id="rId86"/>
    <p:sldId id="328" r:id="rId87"/>
    <p:sldId id="392" r:id="rId88"/>
    <p:sldId id="390" r:id="rId89"/>
    <p:sldId id="326" r:id="rId90"/>
    <p:sldId id="270" r:id="rId91"/>
    <p:sldId id="269" r:id="rId92"/>
    <p:sldId id="267" r:id="rId93"/>
    <p:sldId id="316" r:id="rId94"/>
    <p:sldId id="268" r:id="rId95"/>
    <p:sldId id="272" r:id="rId96"/>
    <p:sldId id="327" r:id="rId97"/>
    <p:sldId id="322" r:id="rId98"/>
    <p:sldId id="329" r:id="rId99"/>
    <p:sldId id="352" r:id="rId100"/>
    <p:sldId id="353" r:id="rId101"/>
    <p:sldId id="354" r:id="rId102"/>
    <p:sldId id="376" r:id="rId103"/>
    <p:sldId id="367" r:id="rId104"/>
    <p:sldId id="393" r:id="rId105"/>
    <p:sldId id="386" r:id="rId106"/>
    <p:sldId id="388" r:id="rId107"/>
    <p:sldId id="394" r:id="rId108"/>
    <p:sldId id="387" r:id="rId109"/>
    <p:sldId id="323" r:id="rId110"/>
    <p:sldId id="417" r:id="rId111"/>
    <p:sldId id="331" r:id="rId112"/>
    <p:sldId id="332" r:id="rId113"/>
    <p:sldId id="320" r:id="rId114"/>
    <p:sldId id="333" r:id="rId115"/>
    <p:sldId id="334" r:id="rId116"/>
    <p:sldId id="319" r:id="rId117"/>
    <p:sldId id="336" r:id="rId118"/>
    <p:sldId id="337" r:id="rId119"/>
    <p:sldId id="418" r:id="rId120"/>
    <p:sldId id="410" r:id="rId1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6051-EE8B-4787-BB67-446F6B770E75}" type="datetimeFigureOut">
              <a:rPr lang="nl-NL" smtClean="0"/>
              <a:t>12-02-2018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BE97-025B-4612-93D6-F21F8BC2E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7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4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82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77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82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BE97-025B-4612-93D6-F21F8BC2E251}" type="slidenum">
              <a:rPr lang="nl-NL" smtClean="0"/>
              <a:t>78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6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BE97-025B-4612-93D6-F21F8BC2E251}" type="slidenum">
              <a:rPr lang="nl-NL" smtClean="0"/>
              <a:t>118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BB6E-0950-4422-857F-3176F82C3E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3238E-5B18-4EA5-93AA-CAB0BE83F5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7EE9-B535-4863-A64F-22F2C937CA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FEFD-A8F3-43D6-9990-708C83F046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6252-FBF5-451D-A5B5-D55F914E40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D682-BC64-4652-9EFF-9A17A5ED9A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2E0E8-40E1-4AB2-B4BD-4351101131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3C232-A692-4A63-BEBB-5E311C513E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00C7-9169-449E-B5C1-AB7293DF0F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EEF3-E2E9-4A72-BB7B-C583F2C1BC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8454-B3FB-4513-81F7-8C4AE93CCE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49AD9E-C1D4-4A6C-B84A-FBEF89D855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/>
              <a:t>Cursus 4  – Module 1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10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wedstrijd</a:t>
            </a:r>
          </a:p>
        </p:txBody>
      </p:sp>
      <p:pic>
        <p:nvPicPr>
          <p:cNvPr id="10245" name="Picture 5" descr="de wedstri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-53975"/>
            <a:ext cx="79216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l-NL" dirty="0"/>
              <a:t>naar voren</a:t>
            </a:r>
          </a:p>
          <a:p>
            <a:pPr eaLnBrk="1" hangingPunct="1"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naar achteren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80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lijn			</a:t>
            </a:r>
          </a:p>
          <a:p>
            <a:pPr>
              <a:buFontTx/>
              <a:buNone/>
            </a:pPr>
            <a:r>
              <a:rPr lang="nl-NL"/>
              <a:t>de plek			</a:t>
            </a:r>
          </a:p>
          <a:p>
            <a:pPr>
              <a:buFontTx/>
              <a:buNone/>
            </a:pPr>
            <a:r>
              <a:rPr lang="nl-NL"/>
              <a:t>de trap			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90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lijn			de lijnen</a:t>
            </a:r>
          </a:p>
          <a:p>
            <a:pPr>
              <a:buFontTx/>
              <a:buNone/>
            </a:pPr>
            <a:r>
              <a:rPr lang="nl-NL"/>
              <a:t>de plek			de plekken</a:t>
            </a:r>
          </a:p>
          <a:p>
            <a:pPr>
              <a:buFontTx/>
              <a:buNone/>
            </a:pPr>
            <a:r>
              <a:rPr lang="nl-NL"/>
              <a:t>de trap			de trappen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Tweetalcoach/laat zien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team met je schoudermaatje</a:t>
            </a:r>
          </a:p>
          <a:p>
            <a:r>
              <a:rPr lang="nl-NL" dirty="0"/>
              <a:t>Lees voor wat er op het kaartje staat</a:t>
            </a:r>
          </a:p>
          <a:p>
            <a:r>
              <a:rPr lang="nl-NL" dirty="0"/>
              <a:t>1 leerling leest, de ander doet wat er staat</a:t>
            </a:r>
          </a:p>
          <a:p>
            <a:r>
              <a:rPr lang="nl-NL" dirty="0"/>
              <a:t>Na ieder kaartje wisselen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3015"/>
            <a:ext cx="4531420" cy="22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48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Grammatica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ga je leren?	De </a:t>
            </a:r>
            <a:r>
              <a:rPr lang="nl-NL" dirty="0" err="1"/>
              <a:t>tel-er</a:t>
            </a:r>
            <a:r>
              <a:rPr lang="nl-NL" dirty="0"/>
              <a:t> </a:t>
            </a:r>
          </a:p>
          <a:p>
            <a:r>
              <a:rPr lang="nl-NL" dirty="0"/>
              <a:t>Wat heb je nodig?	 	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Kaartjes met stippen erop</a:t>
            </a:r>
          </a:p>
        </p:txBody>
      </p:sp>
    </p:spTree>
    <p:extLst>
      <p:ext uri="{BB962C8B-B14F-4D97-AF65-F5344CB8AC3E}">
        <p14:creationId xmlns:p14="http://schemas.microsoft.com/office/powerpoint/2010/main" val="32121159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 iemand die…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 Ieder kind krijgt een kaartje</a:t>
            </a:r>
          </a:p>
          <a:p>
            <a:r>
              <a:rPr lang="nl-NL" dirty="0"/>
              <a:t>2.  Tel de stippen op het kaartje</a:t>
            </a:r>
          </a:p>
          <a:p>
            <a:r>
              <a:rPr lang="nl-NL" dirty="0"/>
              <a:t>3.  Loop rond en zoek iemand die samen       </a:t>
            </a:r>
          </a:p>
          <a:p>
            <a:pPr marL="0" indent="0">
              <a:buNone/>
            </a:pPr>
            <a:r>
              <a:rPr lang="nl-NL" dirty="0"/>
              <a:t>       	met jouw kaartje 10 stippen heeft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4"/>
            <a:ext cx="2376264" cy="25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23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Werkblad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een rondje om de </a:t>
            </a:r>
            <a:r>
              <a:rPr lang="nl-NL" dirty="0" err="1"/>
              <a:t>tel-er</a:t>
            </a:r>
            <a:endParaRPr lang="nl-NL" dirty="0"/>
          </a:p>
          <a:p>
            <a:r>
              <a:rPr lang="nl-NL" dirty="0"/>
              <a:t>Trek een pijl naar het woord dat erbij hoort</a:t>
            </a:r>
          </a:p>
          <a:p>
            <a:endParaRPr lang="nl-NL" dirty="0"/>
          </a:p>
          <a:p>
            <a:r>
              <a:rPr lang="nl-NL" dirty="0"/>
              <a:t>Klaar? Maak nog 4 zinnen met de </a:t>
            </a:r>
            <a:r>
              <a:rPr lang="nl-NL" dirty="0" err="1"/>
              <a:t>tel-er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25690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 je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Denktijd </a:t>
            </a:r>
            <a:r>
              <a:rPr lang="nl-NL" dirty="0">
                <a:sym typeface="Wingdings" panose="05000000000000000000" pitchFamily="2" charset="2"/>
              </a:rPr>
              <a:t> vertel</a:t>
            </a: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539552" y="2780928"/>
            <a:ext cx="2448272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3491880" y="3645024"/>
            <a:ext cx="187220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5724128" y="2924944"/>
            <a:ext cx="2664296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0704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646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uitleggen</a:t>
            </a:r>
          </a:p>
        </p:txBody>
      </p:sp>
      <p:pic>
        <p:nvPicPr>
          <p:cNvPr id="11269" name="Picture 5" descr="ui8telg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31532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precies  -  ongeveer</a:t>
            </a:r>
          </a:p>
          <a:p>
            <a:r>
              <a:rPr lang="nl-NL" dirty="0"/>
              <a:t>haast   -   bijna</a:t>
            </a:r>
          </a:p>
          <a:p>
            <a:r>
              <a:rPr lang="nl-NL" dirty="0"/>
              <a:t>inhalen</a:t>
            </a:r>
          </a:p>
          <a:p>
            <a:r>
              <a:rPr lang="nl-NL" dirty="0"/>
              <a:t>terwijl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351337"/>
            <a:ext cx="2664296" cy="39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42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627313" y="5992813"/>
            <a:ext cx="374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het einde van de gang</a:t>
            </a:r>
          </a:p>
        </p:txBody>
      </p:sp>
      <p:pic>
        <p:nvPicPr>
          <p:cNvPr id="91141" name="Picture 5" descr="enge%20g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3498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lijn</a:t>
            </a:r>
          </a:p>
        </p:txBody>
      </p:sp>
      <p:pic>
        <p:nvPicPr>
          <p:cNvPr id="92165" name="Picture 5" descr="de l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431800"/>
            <a:ext cx="7419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rekenschrift</a:t>
            </a:r>
          </a:p>
        </p:txBody>
      </p:sp>
      <p:pic>
        <p:nvPicPr>
          <p:cNvPr id="93189" name="Picture 5" descr="het rekensch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salade</a:t>
            </a:r>
          </a:p>
        </p:txBody>
      </p:sp>
      <p:pic>
        <p:nvPicPr>
          <p:cNvPr id="94213" name="Picture 5" descr="de sal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56932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10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wedstrijd</a:t>
            </a:r>
          </a:p>
        </p:txBody>
      </p:sp>
      <p:pic>
        <p:nvPicPr>
          <p:cNvPr id="95237" name="Picture 5" descr="de wedstri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72338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smaken</a:t>
            </a:r>
          </a:p>
        </p:txBody>
      </p:sp>
      <p:pic>
        <p:nvPicPr>
          <p:cNvPr id="96261" name="Picture 5" descr="proeven2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-315913"/>
            <a:ext cx="56705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uitrekenen</a:t>
            </a:r>
          </a:p>
        </p:txBody>
      </p:sp>
      <p:pic>
        <p:nvPicPr>
          <p:cNvPr id="97285" name="Picture 5" descr="uitrek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48021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uitspugen</a:t>
            </a:r>
          </a:p>
        </p:txBody>
      </p:sp>
      <p:pic>
        <p:nvPicPr>
          <p:cNvPr id="98309" name="Picture 5" descr="spu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9575"/>
            <a:ext cx="44624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3200" dirty="0"/>
              <a:t>Bijvoeglijk naamwoord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nl-NL" u="sng" dirty="0"/>
              <a:t>Wat gaan we doen? Binnen- /buitenkring</a:t>
            </a:r>
          </a:p>
          <a:p>
            <a:r>
              <a:rPr lang="nl-NL" dirty="0"/>
              <a:t>Maak een binnen- en buitenkring</a:t>
            </a:r>
          </a:p>
          <a:p>
            <a:r>
              <a:rPr lang="nl-NL" dirty="0" err="1"/>
              <a:t>Binnenkring</a:t>
            </a:r>
            <a:r>
              <a:rPr lang="nl-NL" dirty="0"/>
              <a:t> zegt een zin met </a:t>
            </a:r>
            <a:r>
              <a:rPr lang="nl-NL" dirty="0" err="1"/>
              <a:t>bijv.nw</a:t>
            </a:r>
            <a:r>
              <a:rPr lang="nl-NL" dirty="0"/>
              <a:t> erbij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dirty="0" err="1"/>
              <a:t>bijv</a:t>
            </a:r>
            <a:r>
              <a:rPr lang="nl-NL" dirty="0"/>
              <a:t>: de poes is dik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Buitenkring zeg het </a:t>
            </a:r>
            <a:r>
              <a:rPr lang="nl-NL" dirty="0" err="1"/>
              <a:t>bijv.nw</a:t>
            </a:r>
            <a:r>
              <a:rPr lang="nl-NL" dirty="0"/>
              <a:t> ervoor </a:t>
            </a:r>
            <a:r>
              <a:rPr lang="nl-NL" u="sng" dirty="0"/>
              <a:t>+e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dirty="0" err="1"/>
              <a:t>bijv</a:t>
            </a:r>
            <a:r>
              <a:rPr lang="nl-NL" dirty="0"/>
              <a:t>: de dikk</a:t>
            </a:r>
            <a:r>
              <a:rPr lang="nl-NL" u="sng" dirty="0"/>
              <a:t>e</a:t>
            </a:r>
            <a:r>
              <a:rPr lang="nl-NL" dirty="0"/>
              <a:t> poes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Binnenkring</a:t>
            </a:r>
            <a:r>
              <a:rPr lang="nl-NL" dirty="0"/>
              <a:t> draait 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Na aantal zinnen omwisselen</a:t>
            </a:r>
          </a:p>
        </p:txBody>
      </p:sp>
    </p:spTree>
    <p:extLst>
      <p:ext uri="{BB962C8B-B14F-4D97-AF65-F5344CB8AC3E}">
        <p14:creationId xmlns:p14="http://schemas.microsoft.com/office/powerpoint/2010/main" val="18381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sz="2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sz="280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005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(aan)stoten</a:t>
            </a:r>
          </a:p>
        </p:txBody>
      </p:sp>
      <p:pic>
        <p:nvPicPr>
          <p:cNvPr id="12293" name="Picture 5" descr="sto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3656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9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31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krabben</a:t>
            </a:r>
          </a:p>
        </p:txBody>
      </p:sp>
      <p:pic>
        <p:nvPicPr>
          <p:cNvPr id="13317" name="Picture 5" descr="krabb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292725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339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42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samenwerken</a:t>
            </a:r>
          </a:p>
        </p:txBody>
      </p:sp>
      <p:pic>
        <p:nvPicPr>
          <p:cNvPr id="14341" name="Picture 5" descr="samenwer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8316912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363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schuiven</a:t>
            </a:r>
          </a:p>
        </p:txBody>
      </p:sp>
      <p:pic>
        <p:nvPicPr>
          <p:cNvPr id="15365" name="Picture 5" descr="schuv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2989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387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94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aan de slag gaan</a:t>
            </a:r>
          </a:p>
        </p:txBody>
      </p:sp>
      <p:pic>
        <p:nvPicPr>
          <p:cNvPr id="16389" name="Picture 5" descr="aan de s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30885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411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ongeveer</a:t>
            </a:r>
          </a:p>
        </p:txBody>
      </p:sp>
      <p:pic>
        <p:nvPicPr>
          <p:cNvPr id="17413" name="Picture 5" descr="ongev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027987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43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411760" y="5447506"/>
            <a:ext cx="47357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        </a:t>
            </a:r>
            <a:r>
              <a:rPr lang="nl-NL" sz="3200" dirty="0"/>
              <a:t>precies</a:t>
            </a:r>
            <a:r>
              <a:rPr lang="nl-NL" sz="2800" dirty="0"/>
              <a:t> </a:t>
            </a:r>
            <a:r>
              <a:rPr lang="nl-NL" sz="2000" dirty="0"/>
              <a:t>(twee koeien)</a:t>
            </a:r>
          </a:p>
          <a:p>
            <a:r>
              <a:rPr lang="nl-NL" sz="2800" dirty="0"/>
              <a:t>  Zijn ze ook precies gelijk?</a:t>
            </a:r>
          </a:p>
        </p:txBody>
      </p:sp>
      <p:pic>
        <p:nvPicPr>
          <p:cNvPr id="18437" name="Picture 5" descr="twee_koe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844" y="188640"/>
            <a:ext cx="7380312" cy="48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/>
              <a:t>kennen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45848"/>
            <a:ext cx="8229600" cy="4525963"/>
          </a:xfrm>
        </p:spPr>
        <p:txBody>
          <a:bodyPr/>
          <a:lstStyle/>
          <a:p>
            <a:r>
              <a:rPr lang="nl-NL" dirty="0"/>
              <a:t>proeven</a:t>
            </a:r>
          </a:p>
          <a:p>
            <a:r>
              <a:rPr lang="nl-NL" dirty="0"/>
              <a:t>de smaak</a:t>
            </a:r>
          </a:p>
          <a:p>
            <a:r>
              <a:rPr lang="nl-NL" dirty="0"/>
              <a:t>zout – zoet</a:t>
            </a:r>
          </a:p>
          <a:p>
            <a:r>
              <a:rPr lang="nl-NL" dirty="0"/>
              <a:t>stapelen</a:t>
            </a:r>
          </a:p>
        </p:txBody>
      </p:sp>
      <p:pic>
        <p:nvPicPr>
          <p:cNvPr id="4" name="Picture 5" descr="zo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08830"/>
            <a:ext cx="271402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963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gauw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Ieder(e)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oké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/>
              <a:t>de kist</a:t>
            </a:r>
          </a:p>
          <a:p>
            <a:pPr marL="0" indent="0">
              <a:buFontTx/>
              <a:buNone/>
            </a:pPr>
            <a:r>
              <a:rPr lang="nl-NL"/>
              <a:t>het lokaal</a:t>
            </a:r>
          </a:p>
          <a:p>
            <a:pPr marL="0" indent="0">
              <a:buFontTx/>
              <a:buNone/>
            </a:pPr>
            <a:r>
              <a:rPr lang="nl-NL"/>
              <a:t>de (nood)uitgang</a:t>
            </a:r>
          </a:p>
          <a:p>
            <a:pPr marL="0" indent="0">
              <a:buFontTx/>
              <a:buNone/>
            </a:pPr>
            <a:r>
              <a:rPr lang="nl-NL"/>
              <a:t>de wedstrijd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/>
              <a:t>de kist				de kisten</a:t>
            </a:r>
          </a:p>
          <a:p>
            <a:pPr marL="0" indent="0">
              <a:buFontTx/>
              <a:buNone/>
            </a:pPr>
            <a:r>
              <a:rPr lang="nl-NL"/>
              <a:t>het lokaal				de lokalen</a:t>
            </a:r>
          </a:p>
          <a:p>
            <a:pPr marL="0" indent="0">
              <a:buFontTx/>
              <a:buNone/>
            </a:pPr>
            <a:r>
              <a:rPr lang="nl-NL"/>
              <a:t>de (nood)uitgang		de uitgangen</a:t>
            </a:r>
          </a:p>
          <a:p>
            <a:pPr marL="0" indent="0">
              <a:buFontTx/>
              <a:buNone/>
            </a:pPr>
            <a:r>
              <a:rPr lang="nl-NL"/>
              <a:t>de wedstrijd			de wedstrijden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puzzel</a:t>
            </a:r>
          </a:p>
          <a:p>
            <a:pPr>
              <a:buFontTx/>
              <a:buNone/>
            </a:pPr>
            <a:r>
              <a:rPr lang="nl-NL"/>
              <a:t>de/het stempel</a:t>
            </a:r>
          </a:p>
          <a:p>
            <a:pPr>
              <a:buFontTx/>
              <a:buNone/>
            </a:pPr>
            <a:r>
              <a:rPr lang="nl-NL"/>
              <a:t>het team</a:t>
            </a:r>
          </a:p>
          <a:p>
            <a:pPr>
              <a:buFontTx/>
              <a:buNone/>
            </a:pPr>
            <a:r>
              <a:rPr lang="nl-NL"/>
              <a:t>de toren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puzzel				de puzzels</a:t>
            </a:r>
          </a:p>
          <a:p>
            <a:pPr>
              <a:buFontTx/>
              <a:buNone/>
            </a:pPr>
            <a:r>
              <a:rPr lang="nl-NL"/>
              <a:t>de/het stempel			de stempels</a:t>
            </a:r>
          </a:p>
          <a:p>
            <a:pPr>
              <a:buFontTx/>
              <a:buNone/>
            </a:pPr>
            <a:r>
              <a:rPr lang="nl-NL"/>
              <a:t>het team				de teams</a:t>
            </a:r>
          </a:p>
          <a:p>
            <a:pPr>
              <a:buFontTx/>
              <a:buNone/>
            </a:pPr>
            <a:r>
              <a:rPr lang="nl-NL"/>
              <a:t>de toren				de torens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507405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920" y="116632"/>
            <a:ext cx="7920880" cy="1143000"/>
          </a:xfrm>
        </p:spPr>
        <p:txBody>
          <a:bodyPr/>
          <a:lstStyle/>
          <a:p>
            <a:r>
              <a:rPr lang="nl-NL" sz="3200" dirty="0"/>
              <a:t>Samengestelde zinnen / voegwoorden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Wat gaan we doen? Tweegesprek op tijd</a:t>
            </a:r>
          </a:p>
          <a:p>
            <a:r>
              <a:rPr lang="nl-NL" dirty="0"/>
              <a:t>Leerlingen vertellen in tweetallen over wat ze in het weekend gedaan hebben.</a:t>
            </a:r>
          </a:p>
          <a:p>
            <a:r>
              <a:rPr lang="nl-NL" dirty="0"/>
              <a:t>Wijs de leerlingen erop dat ze zoveel mogelijk voegwoorden moeten proberen te gebruiken in hun zinnen:</a:t>
            </a:r>
          </a:p>
          <a:p>
            <a:pPr marL="0" indent="0">
              <a:buNone/>
            </a:pPr>
            <a:r>
              <a:rPr lang="nl-NL" dirty="0"/>
              <a:t>             </a:t>
            </a:r>
            <a:r>
              <a:rPr lang="nl-NL" sz="4400" dirty="0"/>
              <a:t>en  -   want   -  omdat</a:t>
            </a:r>
          </a:p>
          <a:p>
            <a:pPr marL="0" indent="0">
              <a:buNone/>
            </a:pPr>
            <a:r>
              <a:rPr lang="nl-NL" dirty="0"/>
              <a:t>(andere leerling kan </a:t>
            </a:r>
            <a:r>
              <a:rPr lang="nl-NL" dirty="0" err="1"/>
              <a:t>evt</a:t>
            </a:r>
            <a:r>
              <a:rPr lang="nl-NL" dirty="0"/>
              <a:t> turven hoe vaak de         leerling een voegwoord heeft gezegd)</a:t>
            </a:r>
          </a:p>
        </p:txBody>
      </p:sp>
    </p:spTree>
    <p:extLst>
      <p:ext uri="{BB962C8B-B14F-4D97-AF65-F5344CB8AC3E}">
        <p14:creationId xmlns:p14="http://schemas.microsoft.com/office/powerpoint/2010/main" val="2627868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42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9552" y="5897563"/>
            <a:ext cx="82966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             Woord van de dag:       de stempel</a:t>
            </a:r>
          </a:p>
        </p:txBody>
      </p:sp>
      <p:pic>
        <p:nvPicPr>
          <p:cNvPr id="3077" name="Picture 5" descr="de stem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6515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wedstrijd</a:t>
            </a:r>
          </a:p>
          <a:p>
            <a:r>
              <a:rPr lang="nl-NL" dirty="0"/>
              <a:t>samenwerken</a:t>
            </a:r>
          </a:p>
          <a:p>
            <a:r>
              <a:rPr lang="nl-NL" dirty="0"/>
              <a:t>uitleggen</a:t>
            </a:r>
          </a:p>
          <a:p>
            <a:r>
              <a:rPr lang="nl-NL" dirty="0"/>
              <a:t>het team</a:t>
            </a:r>
          </a:p>
          <a:p>
            <a:r>
              <a:rPr lang="nl-NL" dirty="0"/>
              <a:t>ongeveer</a:t>
            </a:r>
          </a:p>
          <a:p>
            <a:endParaRPr lang="nl-NL" dirty="0"/>
          </a:p>
        </p:txBody>
      </p:sp>
      <p:pic>
        <p:nvPicPr>
          <p:cNvPr id="4" name="Picture 5" descr="het t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77283"/>
            <a:ext cx="352511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033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2470260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11760" y="5841862"/>
            <a:ext cx="52372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 de wedstrijd</a:t>
            </a:r>
          </a:p>
        </p:txBody>
      </p:sp>
      <p:pic>
        <p:nvPicPr>
          <p:cNvPr id="29701" name="Picture 5" descr="de wedstri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72338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papier</a:t>
            </a:r>
          </a:p>
        </p:txBody>
      </p:sp>
      <p:pic>
        <p:nvPicPr>
          <p:cNvPr id="28677" name="Picture 5" descr="het pap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243888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breken</a:t>
            </a:r>
          </a:p>
        </p:txBody>
      </p:sp>
      <p:pic>
        <p:nvPicPr>
          <p:cNvPr id="30725" name="Picture 5" descr="bre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49577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42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samenwerken</a:t>
            </a:r>
          </a:p>
        </p:txBody>
      </p:sp>
      <p:pic>
        <p:nvPicPr>
          <p:cNvPr id="31749" name="Picture 5" descr="samenwer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1087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46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steppen</a:t>
            </a:r>
          </a:p>
        </p:txBody>
      </p:sp>
      <p:pic>
        <p:nvPicPr>
          <p:cNvPr id="32773" name="Picture 5" descr="step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769225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08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doormidden</a:t>
            </a:r>
          </a:p>
        </p:txBody>
      </p:sp>
      <p:pic>
        <p:nvPicPr>
          <p:cNvPr id="33797" name="Picture 5" descr="doormid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8128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hoog</a:t>
            </a:r>
          </a:p>
        </p:txBody>
      </p:sp>
      <p:pic>
        <p:nvPicPr>
          <p:cNvPr id="34821" name="Picture 5" descr="de t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804025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kist</a:t>
            </a:r>
          </a:p>
        </p:txBody>
      </p:sp>
      <p:pic>
        <p:nvPicPr>
          <p:cNvPr id="4101" name="Picture 5" descr="de k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669212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265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hoogst</a:t>
            </a:r>
          </a:p>
        </p:txBody>
      </p:sp>
      <p:pic>
        <p:nvPicPr>
          <p:cNvPr id="35845" name="Picture 5" descr="ho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0"/>
            <a:ext cx="392588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144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lang - langst</a:t>
            </a:r>
          </a:p>
        </p:txBody>
      </p:sp>
      <p:pic>
        <p:nvPicPr>
          <p:cNvPr id="36869" name="Picture 5" descr="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34099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10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snel - snelst</a:t>
            </a:r>
          </a:p>
        </p:txBody>
      </p:sp>
      <p:pic>
        <p:nvPicPr>
          <p:cNvPr id="37893" name="Picture 5" descr="s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77716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82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ver - verst</a:t>
            </a:r>
          </a:p>
        </p:txBody>
      </p:sp>
      <p:pic>
        <p:nvPicPr>
          <p:cNvPr id="38917" name="Picture 5" descr="monument-valley-van-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vel</a:t>
            </a:r>
          </a:p>
          <a:p>
            <a:pPr>
              <a:buFontTx/>
              <a:buNone/>
            </a:pPr>
            <a:r>
              <a:rPr lang="nl-NL"/>
              <a:t>de wedstrijd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vel				de vellen</a:t>
            </a:r>
          </a:p>
          <a:p>
            <a:pPr>
              <a:buFontTx/>
              <a:buNone/>
            </a:pPr>
            <a:r>
              <a:rPr lang="nl-NL"/>
              <a:t>de wedstrijd			de wedstrijden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nl-NL" sz="4000" dirty="0"/>
              <a:t>Trappen van vergelijking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nl-NL" u="sng" dirty="0"/>
              <a:t>Wat gaan we doen? Rondpraat</a:t>
            </a:r>
          </a:p>
          <a:p>
            <a:r>
              <a:rPr lang="nl-NL" dirty="0"/>
              <a:t>De leerkracht zegt een </a:t>
            </a:r>
            <a:r>
              <a:rPr lang="nl-NL" dirty="0" err="1"/>
              <a:t>bijv.nv</a:t>
            </a:r>
            <a:r>
              <a:rPr lang="nl-NL" dirty="0"/>
              <a:t>.</a:t>
            </a:r>
          </a:p>
          <a:p>
            <a:r>
              <a:rPr lang="nl-NL" dirty="0"/>
              <a:t>De eerste </a:t>
            </a:r>
            <a:r>
              <a:rPr lang="nl-NL" dirty="0" err="1"/>
              <a:t>llng</a:t>
            </a:r>
            <a:r>
              <a:rPr lang="nl-NL" dirty="0"/>
              <a:t> zegt de vergrotende trap.</a:t>
            </a:r>
          </a:p>
          <a:p>
            <a:r>
              <a:rPr lang="nl-NL" dirty="0"/>
              <a:t>De tweede idem.</a:t>
            </a:r>
          </a:p>
          <a:p>
            <a:r>
              <a:rPr lang="nl-NL" dirty="0"/>
              <a:t>Daarna nieuw bijv. </a:t>
            </a:r>
            <a:r>
              <a:rPr lang="nl-NL" dirty="0" err="1"/>
              <a:t>nw</a:t>
            </a:r>
            <a:r>
              <a:rPr lang="nl-NL" dirty="0"/>
              <a:t>. Etc.</a:t>
            </a:r>
          </a:p>
          <a:p>
            <a:r>
              <a:rPr lang="nl-NL" dirty="0"/>
              <a:t>Bijvoorbeeld: groot – groter – grootst</a:t>
            </a:r>
          </a:p>
          <a:p>
            <a:pPr marL="2743200" lvl="6" indent="0">
              <a:buNone/>
            </a:pPr>
            <a:r>
              <a:rPr lang="nl-NL" dirty="0"/>
              <a:t> </a:t>
            </a:r>
            <a:r>
              <a:rPr lang="nl-NL" sz="3200" dirty="0"/>
              <a:t>dik – dikker – dikst</a:t>
            </a:r>
          </a:p>
          <a:p>
            <a:pPr marL="2743200" lvl="6" indent="0">
              <a:buNone/>
            </a:pPr>
            <a:r>
              <a:rPr lang="nl-NL" sz="3200" dirty="0"/>
              <a:t> mooi – mooier – mooist</a:t>
            </a:r>
          </a:p>
          <a:p>
            <a:pPr marL="2743200" lvl="6" indent="0">
              <a:buNone/>
            </a:pPr>
            <a:r>
              <a:rPr lang="nl-NL" sz="3200" dirty="0"/>
              <a:t> ver – verder – verst (e)</a:t>
            </a:r>
          </a:p>
        </p:txBody>
      </p:sp>
    </p:spTree>
    <p:extLst>
      <p:ext uri="{BB962C8B-B14F-4D97-AF65-F5344CB8AC3E}">
        <p14:creationId xmlns:p14="http://schemas.microsoft.com/office/powerpoint/2010/main" val="4156425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964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6869" y="1417638"/>
            <a:ext cx="8229600" cy="4525963"/>
          </a:xfrm>
        </p:spPr>
        <p:txBody>
          <a:bodyPr/>
          <a:lstStyle/>
          <a:p>
            <a:r>
              <a:rPr lang="nl-NL" dirty="0"/>
              <a:t>de wedstrijd</a:t>
            </a:r>
          </a:p>
          <a:p>
            <a:r>
              <a:rPr lang="nl-NL" dirty="0"/>
              <a:t>snelst</a:t>
            </a:r>
          </a:p>
          <a:p>
            <a:r>
              <a:rPr lang="nl-NL" dirty="0"/>
              <a:t>langst</a:t>
            </a:r>
          </a:p>
          <a:p>
            <a:r>
              <a:rPr lang="nl-NL" dirty="0"/>
              <a:t>verst</a:t>
            </a:r>
          </a:p>
          <a:p>
            <a:r>
              <a:rPr lang="nl-NL" dirty="0"/>
              <a:t>hoogst</a:t>
            </a:r>
          </a:p>
        </p:txBody>
      </p:sp>
      <p:pic>
        <p:nvPicPr>
          <p:cNvPr id="7" name="Picture 5" descr="de wedstri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456384" cy="258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70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719513" y="5897563"/>
            <a:ext cx="1725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lokaal</a:t>
            </a:r>
          </a:p>
        </p:txBody>
      </p:sp>
      <p:pic>
        <p:nvPicPr>
          <p:cNvPr id="5125" name="Picture 5" descr="lok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27233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48064" y="5881605"/>
            <a:ext cx="228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de aardappel</a:t>
            </a:r>
          </a:p>
        </p:txBody>
      </p:sp>
      <p:pic>
        <p:nvPicPr>
          <p:cNvPr id="43013" name="Picture 5" descr="de aarda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8101012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536" y="5877272"/>
            <a:ext cx="4608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              Woord van de dag: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68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figuur</a:t>
            </a:r>
          </a:p>
        </p:txBody>
      </p:sp>
      <p:pic>
        <p:nvPicPr>
          <p:cNvPr id="44037" name="Picture 5" descr="het figu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364013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265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jury</a:t>
            </a:r>
          </a:p>
        </p:txBody>
      </p:sp>
      <p:pic>
        <p:nvPicPr>
          <p:cNvPr id="45061" name="Picture 5" descr="de j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7632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lokaal</a:t>
            </a:r>
          </a:p>
        </p:txBody>
      </p:sp>
      <p:pic>
        <p:nvPicPr>
          <p:cNvPr id="46085" name="Picture 5" descr="het lok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4882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rekenschrift</a:t>
            </a:r>
          </a:p>
        </p:txBody>
      </p:sp>
      <p:pic>
        <p:nvPicPr>
          <p:cNvPr id="47109" name="Picture 5" descr="het rekensch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salade</a:t>
            </a:r>
          </a:p>
        </p:txBody>
      </p:sp>
      <p:pic>
        <p:nvPicPr>
          <p:cNvPr id="48133" name="Picture 5" descr="de sal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56932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saus</a:t>
            </a:r>
          </a:p>
        </p:txBody>
      </p:sp>
      <p:pic>
        <p:nvPicPr>
          <p:cNvPr id="49157" name="Picture 5" descr="25675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78994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6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servet</a:t>
            </a:r>
          </a:p>
        </p:txBody>
      </p:sp>
      <p:pic>
        <p:nvPicPr>
          <p:cNvPr id="50181" name="Picture 5" descr="het ser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488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343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stommerik</a:t>
            </a:r>
          </a:p>
        </p:txBody>
      </p:sp>
      <p:pic>
        <p:nvPicPr>
          <p:cNvPr id="51205" name="Picture 5" descr="de stommer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529272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kookwedstri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759200" y="5897563"/>
            <a:ext cx="210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wedstrijd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puzzel</a:t>
            </a:r>
          </a:p>
        </p:txBody>
      </p:sp>
      <p:pic>
        <p:nvPicPr>
          <p:cNvPr id="6149" name="Picture 5" descr="de puzz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3673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005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(aan)stoten</a:t>
            </a:r>
          </a:p>
        </p:txBody>
      </p:sp>
      <p:pic>
        <p:nvPicPr>
          <p:cNvPr id="53253" name="Picture 5" descr="sto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3656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92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je dood schamen</a:t>
            </a:r>
          </a:p>
        </p:txBody>
      </p:sp>
      <p:pic>
        <p:nvPicPr>
          <p:cNvPr id="54277" name="Picture 5" descr="zich dood scha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34498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18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meten</a:t>
            </a:r>
          </a:p>
        </p:txBody>
      </p:sp>
      <p:pic>
        <p:nvPicPr>
          <p:cNvPr id="55301" name="Picture 5" descr="me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6085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14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opscheppen</a:t>
            </a:r>
          </a:p>
        </p:txBody>
      </p:sp>
      <p:pic>
        <p:nvPicPr>
          <p:cNvPr id="56325" name="Picture 5" descr="opschep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0"/>
            <a:ext cx="79009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smaken</a:t>
            </a:r>
          </a:p>
        </p:txBody>
      </p:sp>
      <p:pic>
        <p:nvPicPr>
          <p:cNvPr id="57349" name="Picture 5" descr="proeven2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-315913"/>
            <a:ext cx="56705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rekenen</a:t>
            </a:r>
          </a:p>
        </p:txBody>
      </p:sp>
      <p:pic>
        <p:nvPicPr>
          <p:cNvPr id="58373" name="Picture 5" descr="rek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7885113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385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schillen</a:t>
            </a:r>
          </a:p>
        </p:txBody>
      </p:sp>
      <p:pic>
        <p:nvPicPr>
          <p:cNvPr id="59397" name="Picture 5" descr="schi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351838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708400" y="5876925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proeven</a:t>
            </a:r>
          </a:p>
        </p:txBody>
      </p:sp>
      <p:pic>
        <p:nvPicPr>
          <p:cNvPr id="60421" name="Picture 5" descr="proeven2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-315913"/>
            <a:ext cx="56705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32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snijden</a:t>
            </a:r>
          </a:p>
        </p:txBody>
      </p:sp>
      <p:pic>
        <p:nvPicPr>
          <p:cNvPr id="61445" name="Picture 5" descr="snij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87503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985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(uit)spugen</a:t>
            </a:r>
          </a:p>
        </p:txBody>
      </p:sp>
      <p:pic>
        <p:nvPicPr>
          <p:cNvPr id="62469" name="Picture 5" descr="sp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4624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team</a:t>
            </a:r>
          </a:p>
        </p:txBody>
      </p:sp>
      <p:pic>
        <p:nvPicPr>
          <p:cNvPr id="7173" name="Picture 5" descr="het t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812087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2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uitknippen</a:t>
            </a:r>
          </a:p>
        </p:txBody>
      </p:sp>
      <p:pic>
        <p:nvPicPr>
          <p:cNvPr id="63493" name="Picture 5" descr="uitknip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697663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uitrekenen</a:t>
            </a:r>
          </a:p>
        </p:txBody>
      </p:sp>
      <p:pic>
        <p:nvPicPr>
          <p:cNvPr id="64517" name="Picture 5" descr="uitrek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48021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208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doormidden</a:t>
            </a:r>
          </a:p>
        </p:txBody>
      </p:sp>
      <p:pic>
        <p:nvPicPr>
          <p:cNvPr id="65541" name="Picture 5" descr="doormid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128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aardappel		</a:t>
            </a:r>
          </a:p>
          <a:p>
            <a:pPr>
              <a:buFontTx/>
              <a:buNone/>
            </a:pPr>
            <a:r>
              <a:rPr lang="nl-NL"/>
              <a:t>het figuur			</a:t>
            </a:r>
          </a:p>
          <a:p>
            <a:pPr>
              <a:buFontTx/>
              <a:buNone/>
            </a:pPr>
            <a:r>
              <a:rPr lang="nl-NL"/>
              <a:t>het lokaal			</a:t>
            </a:r>
          </a:p>
          <a:p>
            <a:pPr>
              <a:buFontTx/>
              <a:buNone/>
            </a:pPr>
            <a:r>
              <a:rPr lang="nl-NL"/>
              <a:t>het rekenschrift	</a:t>
            </a:r>
          </a:p>
          <a:p>
            <a:pPr>
              <a:buFontTx/>
              <a:buNone/>
            </a:pPr>
            <a:r>
              <a:rPr lang="nl-NL"/>
              <a:t>de saus			</a:t>
            </a:r>
          </a:p>
          <a:p>
            <a:pPr>
              <a:buFontTx/>
              <a:buNone/>
            </a:pPr>
            <a:r>
              <a:rPr lang="nl-NL"/>
              <a:t>het servet			</a:t>
            </a:r>
          </a:p>
          <a:p>
            <a:pPr>
              <a:buFontTx/>
              <a:buNone/>
            </a:pPr>
            <a:r>
              <a:rPr lang="nl-NL"/>
              <a:t>de wedstrijd		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aardappel		de aardappelen</a:t>
            </a:r>
          </a:p>
          <a:p>
            <a:pPr>
              <a:buFontTx/>
              <a:buNone/>
            </a:pPr>
            <a:r>
              <a:rPr lang="nl-NL"/>
              <a:t>het figuur			de figuren</a:t>
            </a:r>
          </a:p>
          <a:p>
            <a:pPr>
              <a:buFontTx/>
              <a:buNone/>
            </a:pPr>
            <a:r>
              <a:rPr lang="nl-NL"/>
              <a:t>het lokaal			de lokalen</a:t>
            </a:r>
          </a:p>
          <a:p>
            <a:pPr>
              <a:buFontTx/>
              <a:buNone/>
            </a:pPr>
            <a:r>
              <a:rPr lang="nl-NL"/>
              <a:t>het rekenschrift	de rekenschriften</a:t>
            </a:r>
          </a:p>
          <a:p>
            <a:pPr>
              <a:buFontTx/>
              <a:buNone/>
            </a:pPr>
            <a:r>
              <a:rPr lang="nl-NL"/>
              <a:t>de saus			de sausen</a:t>
            </a:r>
          </a:p>
          <a:p>
            <a:pPr>
              <a:buFontTx/>
              <a:buNone/>
            </a:pPr>
            <a:r>
              <a:rPr lang="nl-NL"/>
              <a:t>het servet			de servetten</a:t>
            </a:r>
          </a:p>
          <a:p>
            <a:pPr>
              <a:buFontTx/>
              <a:buNone/>
            </a:pPr>
            <a:r>
              <a:rPr lang="nl-NL"/>
              <a:t>de wedstrijd		de wedstrijden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salade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96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salade				de salades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36417560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3600" dirty="0"/>
              <a:t>Vraagzinnen &amp; werkwoorden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nl-NL" sz="2800" u="sng" dirty="0"/>
              <a:t>Wat gaan we doen? Tweetalcoach</a:t>
            </a:r>
          </a:p>
          <a:p>
            <a:r>
              <a:rPr lang="nl-NL" sz="2800" dirty="0"/>
              <a:t>De kinderen (of lk bij OB) schrijven 2x </a:t>
            </a:r>
            <a:r>
              <a:rPr lang="nl-NL" sz="2800" dirty="0">
                <a:solidFill>
                  <a:srgbClr val="FFC000"/>
                </a:solidFill>
              </a:rPr>
              <a:t>wie</a:t>
            </a:r>
            <a:r>
              <a:rPr lang="nl-NL" sz="2800" dirty="0"/>
              <a:t>/</a:t>
            </a:r>
            <a:r>
              <a:rPr lang="nl-NL" sz="2800" dirty="0">
                <a:solidFill>
                  <a:srgbClr val="FF0000"/>
                </a:solidFill>
              </a:rPr>
              <a:t>doet</a:t>
            </a:r>
            <a:r>
              <a:rPr lang="nl-NL" sz="2800" dirty="0"/>
              <a:t>/</a:t>
            </a:r>
            <a:r>
              <a:rPr lang="nl-NL" sz="2800" dirty="0">
                <a:solidFill>
                  <a:srgbClr val="CC3300"/>
                </a:solidFill>
              </a:rPr>
              <a:t>wat</a:t>
            </a:r>
            <a:r>
              <a:rPr lang="nl-NL" sz="2800" dirty="0"/>
              <a:t> op gekleurde strookjes.</a:t>
            </a:r>
          </a:p>
          <a:p>
            <a:r>
              <a:rPr lang="nl-NL" sz="2800" dirty="0"/>
              <a:t>Maak tweetallen.</a:t>
            </a:r>
          </a:p>
          <a:p>
            <a:r>
              <a:rPr lang="nl-NL" sz="2800" dirty="0"/>
              <a:t>De ene leerling legt de zin neer, de andere coacht en maakt er vervolgens een vraagzin van. </a:t>
            </a:r>
          </a:p>
          <a:p>
            <a:r>
              <a:rPr lang="nl-NL" sz="2800" dirty="0"/>
              <a:t>Daarna wisselen.</a:t>
            </a:r>
          </a:p>
          <a:p>
            <a:r>
              <a:rPr lang="nl-NL" sz="2800" dirty="0"/>
              <a:t>Differentiatie: zet de zin in meervoud/gebruik de werkwoorden uit het verhaal: schillen, smaken en spugen/voeg </a:t>
            </a:r>
            <a:r>
              <a:rPr lang="nl-NL" sz="2800" dirty="0">
                <a:solidFill>
                  <a:srgbClr val="7030A0"/>
                </a:solidFill>
              </a:rPr>
              <a:t>waar</a:t>
            </a:r>
            <a:r>
              <a:rPr lang="nl-NL" sz="2800" dirty="0"/>
              <a:t> toe.</a:t>
            </a:r>
          </a:p>
        </p:txBody>
      </p:sp>
    </p:spTree>
    <p:extLst>
      <p:ext uri="{BB962C8B-B14F-4D97-AF65-F5344CB8AC3E}">
        <p14:creationId xmlns:p14="http://schemas.microsoft.com/office/powerpoint/2010/main" val="8354324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76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50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toren</a:t>
            </a:r>
          </a:p>
        </p:txBody>
      </p:sp>
      <p:pic>
        <p:nvPicPr>
          <p:cNvPr id="8197" name="Picture 5" descr="de t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0149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jury</a:t>
            </a:r>
          </a:p>
          <a:p>
            <a:r>
              <a:rPr lang="nl-NL" dirty="0"/>
              <a:t>de salade</a:t>
            </a:r>
          </a:p>
          <a:p>
            <a:r>
              <a:rPr lang="nl-NL" dirty="0"/>
              <a:t>proeven</a:t>
            </a:r>
          </a:p>
          <a:p>
            <a:r>
              <a:rPr lang="nl-NL" dirty="0"/>
              <a:t>smaken</a:t>
            </a:r>
          </a:p>
          <a:p>
            <a:r>
              <a:rPr lang="nl-NL" dirty="0"/>
              <a:t>doormidden</a:t>
            </a:r>
          </a:p>
        </p:txBody>
      </p:sp>
      <p:pic>
        <p:nvPicPr>
          <p:cNvPr id="4" name="Picture 5" descr="de sal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736" y="3546909"/>
            <a:ext cx="3816102" cy="253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4105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stempel</a:t>
            </a:r>
          </a:p>
          <a:p>
            <a:r>
              <a:rPr lang="nl-NL" dirty="0"/>
              <a:t>De wedstrijd</a:t>
            </a:r>
          </a:p>
          <a:p>
            <a:r>
              <a:rPr lang="nl-NL" dirty="0"/>
              <a:t>De aardappel</a:t>
            </a:r>
          </a:p>
          <a:p>
            <a:r>
              <a:rPr lang="nl-NL" dirty="0"/>
              <a:t>Het verhaal (</a:t>
            </a:r>
            <a:r>
              <a:rPr lang="nl-NL" dirty="0" err="1"/>
              <a:t>wie,doet,wat,waar,wanneer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06480" y="4077072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4107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Hoeveel?</a:t>
            </a:r>
          </a:p>
          <a:p>
            <a:r>
              <a:rPr lang="nl-NL" dirty="0"/>
              <a:t>Precies</a:t>
            </a:r>
          </a:p>
          <a:p>
            <a:r>
              <a:rPr lang="nl-NL" dirty="0"/>
              <a:t>Ongeveer</a:t>
            </a:r>
          </a:p>
        </p:txBody>
      </p:sp>
    </p:spTree>
    <p:extLst>
      <p:ext uri="{BB962C8B-B14F-4D97-AF65-F5344CB8AC3E}">
        <p14:creationId xmlns:p14="http://schemas.microsoft.com/office/powerpoint/2010/main" val="29067708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400" b="0" dirty="0"/>
              <a:t>Woorden van de dag: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nl-NL" sz="3200" dirty="0"/>
              <a:t>Precies en ongeveer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16631"/>
            <a:ext cx="3240360" cy="4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703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59200" y="6075363"/>
            <a:ext cx="1685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ongeveer</a:t>
            </a:r>
          </a:p>
        </p:txBody>
      </p:sp>
      <p:pic>
        <p:nvPicPr>
          <p:cNvPr id="77829" name="Picture 5" descr="ongev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027987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6093296"/>
            <a:ext cx="3217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759200" y="6018213"/>
            <a:ext cx="134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precies</a:t>
            </a:r>
          </a:p>
        </p:txBody>
      </p:sp>
      <p:pic>
        <p:nvPicPr>
          <p:cNvPr id="78853" name="Picture 5" descr="twee_koe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6021288"/>
            <a:ext cx="3217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Er  hangen tenminste 5 appels in de boom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nl-NL" sz="4000" dirty="0"/>
              <a:t>tenminste</a:t>
            </a:r>
          </a:p>
        </p:txBody>
      </p:sp>
    </p:spTree>
    <p:extLst>
      <p:ext uri="{BB962C8B-B14F-4D97-AF65-F5344CB8AC3E}">
        <p14:creationId xmlns:p14="http://schemas.microsoft.com/office/powerpoint/2010/main" val="25658409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Pak …… blokken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precies   -  ongeveer   -   tenminste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000" dirty="0"/>
              <a:t>Tweetal coach: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 1 leerling zegt hoeveel blokjes</a:t>
            </a:r>
          </a:p>
          <a:p>
            <a:pPr marL="0" indent="0">
              <a:buNone/>
            </a:pPr>
            <a:r>
              <a:rPr lang="nl-NL" dirty="0"/>
              <a:t>* De ander pakt de blokjes</a:t>
            </a:r>
          </a:p>
        </p:txBody>
      </p:sp>
    </p:spTree>
    <p:extLst>
      <p:ext uri="{BB962C8B-B14F-4D97-AF65-F5344CB8AC3E}">
        <p14:creationId xmlns:p14="http://schemas.microsoft.com/office/powerpoint/2010/main" val="3877008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278063" y="6005513"/>
            <a:ext cx="374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het einde van de gang</a:t>
            </a:r>
          </a:p>
        </p:txBody>
      </p:sp>
      <p:pic>
        <p:nvPicPr>
          <p:cNvPr id="71685" name="Picture 5" descr="enge%20g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3498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3008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(nood) uitgang</a:t>
            </a:r>
          </a:p>
        </p:txBody>
      </p:sp>
      <p:pic>
        <p:nvPicPr>
          <p:cNvPr id="9221" name="Picture 5" descr="de nooduitg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35825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lijn</a:t>
            </a:r>
          </a:p>
        </p:txBody>
      </p:sp>
      <p:pic>
        <p:nvPicPr>
          <p:cNvPr id="72709" name="Picture 5" descr="de l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431800"/>
            <a:ext cx="7419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3163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trap – de schop</a:t>
            </a:r>
          </a:p>
        </p:txBody>
      </p:sp>
      <p:pic>
        <p:nvPicPr>
          <p:cNvPr id="73733" name="Picture 5" descr="de t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4065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34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u="sng" dirty="0"/>
              <a:t>inhalen</a:t>
            </a:r>
          </a:p>
        </p:txBody>
      </p:sp>
      <p:pic>
        <p:nvPicPr>
          <p:cNvPr id="74757" name="Picture 5" descr="inha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5596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635375" y="6146800"/>
            <a:ext cx="206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aan de kant</a:t>
            </a:r>
          </a:p>
        </p:txBody>
      </p:sp>
      <p:pic>
        <p:nvPicPr>
          <p:cNvPr id="75781" name="Picture 5" descr="kant st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05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004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gelijk</a:t>
            </a:r>
          </a:p>
        </p:txBody>
      </p:sp>
      <p:pic>
        <p:nvPicPr>
          <p:cNvPr id="76805" name="Picture 5" descr="geli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536416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24075" y="6159500"/>
            <a:ext cx="5864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Sommige mensen hebben ….. haar</a:t>
            </a:r>
          </a:p>
        </p:txBody>
      </p:sp>
      <p:pic>
        <p:nvPicPr>
          <p:cNvPr id="79877" name="Picture 5" descr="sommi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28588"/>
            <a:ext cx="9153525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10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terwijl</a:t>
            </a:r>
          </a:p>
        </p:txBody>
      </p:sp>
      <p:pic>
        <p:nvPicPr>
          <p:cNvPr id="81925" name="Picture 5" descr="5a_terug_naar_de_klas_met_een_bordje_e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-171450"/>
            <a:ext cx="7813675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759200" y="6161088"/>
            <a:ext cx="2144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haast - bijna</a:t>
            </a:r>
          </a:p>
        </p:txBody>
      </p:sp>
      <p:pic>
        <p:nvPicPr>
          <p:cNvPr id="82949" name="Picture 5" descr="200805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705725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vanaf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7592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/>
              <a:t>de plek</a:t>
            </a:r>
          </a:p>
          <a:p>
            <a:pPr lvl="1" eaLnBrk="1" hangingPunct="1"/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761</Words>
  <Application>Microsoft Office PowerPoint</Application>
  <PresentationFormat>Diavoorstelling (4:3)</PresentationFormat>
  <Paragraphs>269</Paragraphs>
  <Slides>120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120</vt:i4>
      </vt:variant>
    </vt:vector>
  </HeadingPairs>
  <TitlesOfParts>
    <vt:vector size="124" baseType="lpstr">
      <vt:lpstr>Arial</vt:lpstr>
      <vt:lpstr>Calibri</vt:lpstr>
      <vt:lpstr>Wingdings</vt:lpstr>
      <vt:lpstr>Standaardontwerp</vt:lpstr>
      <vt:lpstr>Mondeling  Nederlands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 Het verhaal</vt:lpstr>
      <vt:lpstr>Samengestelde zinnen / voegwoorden</vt:lpstr>
      <vt:lpstr>Wat hebben wij geleerd?</vt:lpstr>
      <vt:lpstr>Dag 2</vt:lpstr>
      <vt:lpstr>Weet je nog?</vt:lpstr>
      <vt:lpstr> weet je nog?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Trappen van vergelijking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 Het verhaal</vt:lpstr>
      <vt:lpstr>Vraagzinnen &amp; werkwoorden</vt:lpstr>
      <vt:lpstr>Wat hebben wij geleerd?</vt:lpstr>
      <vt:lpstr>Dag 4</vt:lpstr>
      <vt:lpstr>Weet je nog?</vt:lpstr>
      <vt:lpstr>Weet je nog?</vt:lpstr>
      <vt:lpstr>Wat ga je leren?</vt:lpstr>
      <vt:lpstr>Woorden van de dag:</vt:lpstr>
      <vt:lpstr>PowerPoint-presentatie</vt:lpstr>
      <vt:lpstr>PowerPoint-presentatie</vt:lpstr>
      <vt:lpstr>Er  hangen tenminste 5 appels in de boom</vt:lpstr>
      <vt:lpstr>Pak …… blokken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vanaf</vt:lpstr>
      <vt:lpstr>PowerPoint-presentatie</vt:lpstr>
      <vt:lpstr>PowerPoint-presentatie</vt:lpstr>
      <vt:lpstr>PowerPoint-presentatie</vt:lpstr>
      <vt:lpstr>meervoud</vt:lpstr>
      <vt:lpstr>meervoud</vt:lpstr>
      <vt:lpstr>Tweetalcoach/laat zien</vt:lpstr>
      <vt:lpstr>Grammatica</vt:lpstr>
      <vt:lpstr>Zoek iemand die…</vt:lpstr>
      <vt:lpstr>Werkblad </vt:lpstr>
      <vt:lpstr>Wat heb je geleerd?</vt:lpstr>
      <vt:lpstr>Dag 5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Bijvoeglijk naamwoord</vt:lpstr>
      <vt:lpstr>Wat hebben wij geleerd?</vt:lpstr>
    </vt:vector>
  </TitlesOfParts>
  <Company>Zaan Primair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Invaller Wissel</cp:lastModifiedBy>
  <cp:revision>158</cp:revision>
  <dcterms:created xsi:type="dcterms:W3CDTF">2010-04-08T10:29:23Z</dcterms:created>
  <dcterms:modified xsi:type="dcterms:W3CDTF">2018-02-12T07:09:17Z</dcterms:modified>
</cp:coreProperties>
</file>